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69" r:id="rId3"/>
    <p:sldId id="270" r:id="rId4"/>
    <p:sldId id="271" r:id="rId5"/>
    <p:sldId id="259" r:id="rId6"/>
    <p:sldId id="256" r:id="rId7"/>
    <p:sldId id="257" r:id="rId8"/>
    <p:sldId id="258" r:id="rId9"/>
    <p:sldId id="278" r:id="rId10"/>
    <p:sldId id="277" r:id="rId11"/>
    <p:sldId id="276" r:id="rId12"/>
    <p:sldId id="260" r:id="rId13"/>
    <p:sldId id="261" r:id="rId14"/>
    <p:sldId id="265" r:id="rId15"/>
    <p:sldId id="266" r:id="rId16"/>
    <p:sldId id="268" r:id="rId17"/>
    <p:sldId id="273" r:id="rId18"/>
    <p:sldId id="274" r:id="rId19"/>
    <p:sldId id="267" r:id="rId20"/>
    <p:sldId id="275" r:id="rId21"/>
    <p:sldId id="262" r:id="rId22"/>
    <p:sldId id="263"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N%C3%BAmeros+20&amp;version=RVR1960#fes-RVR1960-4325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1514475"/>
            <a:ext cx="9601196" cy="4361393"/>
          </a:xfrm>
        </p:spPr>
        <p:txBody>
          <a:bodyPr>
            <a:normAutofit/>
          </a:bodyPr>
          <a:lstStyle/>
          <a:p>
            <a:pPr marL="0" indent="0" algn="ctr">
              <a:buNone/>
            </a:pPr>
            <a:r>
              <a:rPr lang="es-HN" sz="3600" b="1" dirty="0" smtClean="0">
                <a:effectLst>
                  <a:outerShdw blurRad="38100" dist="38100" dir="2700000" algn="tl">
                    <a:srgbClr val="000000">
                      <a:alpha val="43137"/>
                    </a:srgbClr>
                  </a:outerShdw>
                </a:effectLst>
              </a:rPr>
              <a:t>INTRODUCCIÓN AL TEMA</a:t>
            </a:r>
          </a:p>
          <a:p>
            <a:pPr algn="ctr"/>
            <a:endParaRPr lang="es-HN" sz="3600" b="1" dirty="0"/>
          </a:p>
          <a:p>
            <a:pPr algn="ctr"/>
            <a:r>
              <a:rPr lang="es-HN" sz="3600" b="1" dirty="0" smtClean="0">
                <a:effectLst>
                  <a:outerShdw blurRad="38100" dist="38100" dir="2700000" algn="tl">
                    <a:srgbClr val="000000">
                      <a:alpha val="43137"/>
                    </a:srgbClr>
                  </a:outerShdw>
                </a:effectLst>
              </a:rPr>
              <a:t>PREÁMBULO</a:t>
            </a:r>
            <a:endParaRPr lang="es-HN"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28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7668" y="795865"/>
            <a:ext cx="9601196" cy="1303867"/>
          </a:xfrm>
        </p:spPr>
        <p:txBody>
          <a:bodyPr/>
          <a:lstStyle/>
          <a:p>
            <a:r>
              <a:rPr lang="es-HN" b="1" dirty="0" smtClean="0">
                <a:effectLst>
                  <a:outerShdw blurRad="38100" dist="38100" dir="2700000" algn="tl">
                    <a:srgbClr val="000000">
                      <a:alpha val="43137"/>
                    </a:srgbClr>
                  </a:outerShdw>
                </a:effectLst>
              </a:rPr>
              <a:t>Sacerdote (Éxodo 28:36-38)</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87388" y="1896532"/>
            <a:ext cx="9785879" cy="3929064"/>
          </a:xfrm>
        </p:spPr>
        <p:txBody>
          <a:bodyPr>
            <a:noAutofit/>
          </a:bodyPr>
          <a:lstStyle/>
          <a:p>
            <a:pPr algn="just"/>
            <a:r>
              <a:rPr lang="es-HN" sz="2800" b="1" baseline="30000" dirty="0"/>
              <a:t>36 </a:t>
            </a:r>
            <a:r>
              <a:rPr lang="es-HN" sz="2800" b="1" dirty="0"/>
              <a:t>Harás además una lámina de oro fino, y grabarás en ella como grabadura de sello, </a:t>
            </a:r>
            <a:r>
              <a:rPr lang="es-HN" sz="2800" b="1" dirty="0">
                <a:solidFill>
                  <a:schemeClr val="accent4">
                    <a:lumMod val="75000"/>
                  </a:schemeClr>
                </a:solidFill>
                <a:effectLst>
                  <a:outerShdw blurRad="38100" dist="38100" dir="2700000" algn="tl">
                    <a:srgbClr val="000000">
                      <a:alpha val="43137"/>
                    </a:srgbClr>
                  </a:outerShdw>
                </a:effectLst>
              </a:rPr>
              <a:t>SANTIDAD A JEHOVÁ.</a:t>
            </a:r>
          </a:p>
          <a:p>
            <a:pPr algn="just"/>
            <a:r>
              <a:rPr lang="es-HN" sz="2800" b="1" baseline="30000" dirty="0"/>
              <a:t>37 </a:t>
            </a:r>
            <a:r>
              <a:rPr lang="es-HN" sz="2800" b="1" dirty="0"/>
              <a:t>Y la pondrás con un cordón de azul, y estará sobre la mitra; por la parte delantera de la mitra estará.</a:t>
            </a:r>
          </a:p>
          <a:p>
            <a:pPr algn="just"/>
            <a:r>
              <a:rPr lang="es-HN" sz="2800" b="1" baseline="30000" dirty="0"/>
              <a:t>38 </a:t>
            </a:r>
            <a:r>
              <a:rPr lang="es-HN" sz="2800" b="1" dirty="0"/>
              <a:t>Y estará sobre la frente de Aarón, y llevará Aarón las faltas cometidas en todas las </a:t>
            </a:r>
            <a:r>
              <a:rPr lang="es-HN" sz="2800" b="1" dirty="0">
                <a:solidFill>
                  <a:schemeClr val="accent4">
                    <a:lumMod val="75000"/>
                  </a:schemeClr>
                </a:solidFill>
                <a:effectLst>
                  <a:outerShdw blurRad="38100" dist="38100" dir="2700000" algn="tl">
                    <a:srgbClr val="000000">
                      <a:alpha val="43137"/>
                    </a:srgbClr>
                  </a:outerShdw>
                </a:effectLst>
              </a:rPr>
              <a:t>cosas santas</a:t>
            </a:r>
            <a:r>
              <a:rPr lang="es-HN" sz="2800" b="1" dirty="0"/>
              <a:t>, que los hijos de Israel hubieren consagrado en todas sus </a:t>
            </a:r>
            <a:r>
              <a:rPr lang="es-HN" sz="2800" b="1" dirty="0">
                <a:solidFill>
                  <a:schemeClr val="accent4">
                    <a:lumMod val="75000"/>
                  </a:schemeClr>
                </a:solidFill>
                <a:effectLst>
                  <a:outerShdw blurRad="38100" dist="38100" dir="2700000" algn="tl">
                    <a:srgbClr val="000000">
                      <a:alpha val="43137"/>
                    </a:srgbClr>
                  </a:outerShdw>
                </a:effectLst>
              </a:rPr>
              <a:t>santas ofrendas</a:t>
            </a:r>
            <a:r>
              <a:rPr lang="es-HN" sz="2800" b="1" dirty="0"/>
              <a:t>; y sobre su frente estará continuamente, para que obtengan gracia delante de Jehová.</a:t>
            </a:r>
          </a:p>
          <a:p>
            <a:pPr algn="just"/>
            <a:endParaRPr lang="es-HN" sz="2800" b="1" dirty="0"/>
          </a:p>
        </p:txBody>
      </p:sp>
    </p:spTree>
    <p:extLst>
      <p:ext uri="{BB962C8B-B14F-4D97-AF65-F5344CB8AC3E}">
        <p14:creationId xmlns:p14="http://schemas.microsoft.com/office/powerpoint/2010/main" val="396343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smtClean="0">
                <a:effectLst>
                  <a:outerShdw blurRad="38100" dist="38100" dir="2700000" algn="tl">
                    <a:srgbClr val="000000">
                      <a:alpha val="43137"/>
                    </a:srgbClr>
                  </a:outerShdw>
                </a:effectLst>
              </a:rPr>
              <a:t>Deuteronomio 26: 18-19</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728664" y="2471206"/>
            <a:ext cx="9651470" cy="3600981"/>
          </a:xfrm>
        </p:spPr>
        <p:txBody>
          <a:bodyPr>
            <a:normAutofit/>
          </a:bodyPr>
          <a:lstStyle/>
          <a:p>
            <a:pPr algn="just"/>
            <a:r>
              <a:rPr lang="es-HN" sz="3000" b="1" baseline="30000" dirty="0"/>
              <a:t>18 </a:t>
            </a:r>
            <a:r>
              <a:rPr lang="es-HN" sz="3000" b="1" dirty="0"/>
              <a:t>Y Jehová ha declarado hoy que tú eres pueblo suyo, de su exclusiva posesión, como te lo ha prometido, para que guardes todos sus mandamientos;</a:t>
            </a:r>
          </a:p>
          <a:p>
            <a:pPr algn="just"/>
            <a:r>
              <a:rPr lang="es-HN" sz="3000" b="1" baseline="30000" dirty="0"/>
              <a:t>19 </a:t>
            </a:r>
            <a:r>
              <a:rPr lang="es-HN" sz="3000" b="1" dirty="0"/>
              <a:t>a fin de exaltarte sobre todas las naciones que hizo, para loor y fama y gloria, y para que seas un </a:t>
            </a:r>
            <a:r>
              <a:rPr lang="es-HN" sz="3000" b="1" dirty="0">
                <a:solidFill>
                  <a:schemeClr val="accent4">
                    <a:lumMod val="75000"/>
                  </a:schemeClr>
                </a:solidFill>
                <a:effectLst>
                  <a:outerShdw blurRad="38100" dist="38100" dir="2700000" algn="tl">
                    <a:srgbClr val="000000">
                      <a:alpha val="43137"/>
                    </a:srgbClr>
                  </a:outerShdw>
                </a:effectLst>
              </a:rPr>
              <a:t>pueblo santo a Jehová </a:t>
            </a:r>
            <a:r>
              <a:rPr lang="es-HN" sz="3000" b="1" dirty="0"/>
              <a:t>tu Dios, como él ha dicho.</a:t>
            </a:r>
          </a:p>
          <a:p>
            <a:pPr algn="just"/>
            <a:endParaRPr lang="es-HN" sz="3000" b="1" dirty="0"/>
          </a:p>
        </p:txBody>
      </p:sp>
    </p:spTree>
    <p:extLst>
      <p:ext uri="{BB962C8B-B14F-4D97-AF65-F5344CB8AC3E}">
        <p14:creationId xmlns:p14="http://schemas.microsoft.com/office/powerpoint/2010/main" val="197392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700089"/>
            <a:ext cx="8991598" cy="657224"/>
          </a:xfrm>
        </p:spPr>
        <p:txBody>
          <a:bodyPr>
            <a:normAutofit fontScale="90000"/>
          </a:bodyPr>
          <a:lstStyle/>
          <a:p>
            <a:r>
              <a:rPr lang="es-HN" b="1" dirty="0" smtClean="0">
                <a:effectLst>
                  <a:outerShdw blurRad="38100" dist="38100" dir="2700000" algn="tl">
                    <a:srgbClr val="000000">
                      <a:alpha val="43137"/>
                    </a:srgbClr>
                  </a:outerShdw>
                </a:effectLst>
              </a:rPr>
              <a:t>El Profeta Isaías  </a:t>
            </a:r>
            <a:r>
              <a:rPr lang="es-HN" b="1" dirty="0" err="1" smtClean="0">
                <a:effectLst>
                  <a:outerShdw blurRad="38100" dist="38100" dir="2700000" algn="tl">
                    <a:srgbClr val="000000">
                      <a:alpha val="43137"/>
                    </a:srgbClr>
                  </a:outerShdw>
                </a:effectLst>
              </a:rPr>
              <a:t>Isaías</a:t>
            </a:r>
            <a:r>
              <a:rPr lang="es-HN" b="1" dirty="0" smtClean="0">
                <a:effectLst>
                  <a:outerShdw blurRad="38100" dist="38100" dir="2700000" algn="tl">
                    <a:srgbClr val="000000">
                      <a:alpha val="43137"/>
                    </a:srgbClr>
                  </a:outerShdw>
                </a:effectLst>
              </a:rPr>
              <a:t> 6:1-8</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28650" y="1528763"/>
            <a:ext cx="9793817" cy="4700586"/>
          </a:xfrm>
        </p:spPr>
        <p:txBody>
          <a:bodyPr>
            <a:normAutofit/>
          </a:bodyPr>
          <a:lstStyle/>
          <a:p>
            <a:pPr algn="just"/>
            <a:r>
              <a:rPr lang="es-HN" sz="2800" b="1" dirty="0"/>
              <a:t>En el año que murió el rey </a:t>
            </a:r>
            <a:r>
              <a:rPr lang="es-HN" sz="2800" b="1" dirty="0" err="1"/>
              <a:t>Uzías</a:t>
            </a:r>
            <a:r>
              <a:rPr lang="es-HN" sz="2800" b="1" dirty="0"/>
              <a:t> vi yo al Señor sentado sobre un trono alto y sublime, y sus faldas llenaban el templo.</a:t>
            </a:r>
          </a:p>
          <a:p>
            <a:pPr algn="just"/>
            <a:r>
              <a:rPr lang="es-HN" sz="2800" b="1" baseline="30000" dirty="0"/>
              <a:t>2 </a:t>
            </a:r>
            <a:r>
              <a:rPr lang="es-HN" sz="2800" b="1" dirty="0"/>
              <a:t>Por encima de él había serafines; cada uno tenía seis alas; con dos cubrían </a:t>
            </a:r>
            <a:r>
              <a:rPr lang="es-HN" sz="2800" b="1" dirty="0" smtClean="0"/>
              <a:t>sus rostros</a:t>
            </a:r>
            <a:r>
              <a:rPr lang="es-HN" sz="2800" b="1" dirty="0"/>
              <a:t>, con dos cubrían sus pies, y con dos volaban.</a:t>
            </a:r>
          </a:p>
          <a:p>
            <a:pPr algn="just"/>
            <a:r>
              <a:rPr lang="es-HN" sz="2800" b="1" baseline="30000" dirty="0"/>
              <a:t>3 </a:t>
            </a:r>
            <a:r>
              <a:rPr lang="es-HN" sz="2800" b="1" dirty="0"/>
              <a:t>Y el uno al otro daba voces, diciendo: Santo, </a:t>
            </a:r>
            <a:r>
              <a:rPr lang="es-HN" sz="2800" b="1" dirty="0" smtClean="0"/>
              <a:t>Santo</a:t>
            </a:r>
            <a:r>
              <a:rPr lang="es-HN" sz="2800" b="1" dirty="0"/>
              <a:t>, </a:t>
            </a:r>
            <a:r>
              <a:rPr lang="es-HN" sz="2800" b="1" dirty="0" smtClean="0"/>
              <a:t>Santo</a:t>
            </a:r>
            <a:r>
              <a:rPr lang="es-HN" sz="2800" b="1" dirty="0"/>
              <a:t>, Jehová de los ejércitos; toda la tierra está llena de su gloria.</a:t>
            </a:r>
          </a:p>
          <a:p>
            <a:pPr algn="just"/>
            <a:r>
              <a:rPr lang="es-HN" sz="2800" b="1" baseline="30000" dirty="0"/>
              <a:t>4 </a:t>
            </a:r>
            <a:r>
              <a:rPr lang="es-HN" sz="2800" b="1" dirty="0"/>
              <a:t>Y los quiciales de las puertas se estremecieron con la voz del que clamaba, y la casa se llenó de humo.</a:t>
            </a:r>
          </a:p>
          <a:p>
            <a:pPr algn="just"/>
            <a:endParaRPr lang="es-HN" dirty="0"/>
          </a:p>
        </p:txBody>
      </p:sp>
    </p:spTree>
    <p:extLst>
      <p:ext uri="{BB962C8B-B14F-4D97-AF65-F5344CB8AC3E}">
        <p14:creationId xmlns:p14="http://schemas.microsoft.com/office/powerpoint/2010/main" val="294834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0100" y="1057275"/>
            <a:ext cx="9546167" cy="5143500"/>
          </a:xfrm>
        </p:spPr>
        <p:txBody>
          <a:bodyPr>
            <a:noAutofit/>
          </a:bodyPr>
          <a:lstStyle/>
          <a:p>
            <a:pPr algn="just"/>
            <a:r>
              <a:rPr lang="es-HN" sz="2800" b="1" baseline="30000" dirty="0"/>
              <a:t>5 </a:t>
            </a:r>
            <a:r>
              <a:rPr lang="es-HN" sz="2800" b="1" dirty="0"/>
              <a:t>Entonces dije: !!Ay de mí! que soy muerto; porque siendo hombre inmundo de labios, y habitando en medio de pueblo que tiene labios inmundos, han visto mis ojos al Rey, Jehová de los ejércitos.</a:t>
            </a:r>
          </a:p>
          <a:p>
            <a:pPr algn="just"/>
            <a:r>
              <a:rPr lang="es-HN" sz="2800" b="1" baseline="30000" dirty="0" smtClean="0"/>
              <a:t>6</a:t>
            </a:r>
            <a:r>
              <a:rPr lang="es-HN" sz="2800" b="1" baseline="30000" dirty="0"/>
              <a:t> </a:t>
            </a:r>
            <a:r>
              <a:rPr lang="es-HN" sz="2800" b="1" dirty="0"/>
              <a:t>Y voló hacia mí uno de los serafines, teniendo en su mano un carbón encendido, tomado del altar con unas tenazas;</a:t>
            </a:r>
          </a:p>
          <a:p>
            <a:pPr algn="just"/>
            <a:r>
              <a:rPr lang="es-HN" sz="2800" b="1" baseline="30000" dirty="0"/>
              <a:t>7 </a:t>
            </a:r>
            <a:r>
              <a:rPr lang="es-HN" sz="2800" b="1" dirty="0"/>
              <a:t>y tocando con él sobre mi boca, dijo: He aquí que esto tocó tus labios, y es quitada tu culpa, y limpio tu pecado.</a:t>
            </a:r>
          </a:p>
          <a:p>
            <a:pPr algn="just"/>
            <a:r>
              <a:rPr lang="es-HN" sz="2800" b="1" baseline="30000" dirty="0"/>
              <a:t>8 </a:t>
            </a:r>
            <a:r>
              <a:rPr lang="es-HN" sz="2800" b="1" dirty="0"/>
              <a:t>Después oí la voz del Señor, que decía: ¿A quién enviaré, y quién irá por nosotros? Entonces respondí yo: Heme aquí, envíame a mí.</a:t>
            </a:r>
          </a:p>
          <a:p>
            <a:pPr algn="just"/>
            <a:endParaRPr lang="es-HN" sz="2800" dirty="0"/>
          </a:p>
        </p:txBody>
      </p:sp>
    </p:spTree>
    <p:extLst>
      <p:ext uri="{BB962C8B-B14F-4D97-AF65-F5344CB8AC3E}">
        <p14:creationId xmlns:p14="http://schemas.microsoft.com/office/powerpoint/2010/main" val="409768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14364"/>
            <a:ext cx="8966198" cy="1114424"/>
          </a:xfrm>
        </p:spPr>
        <p:txBody>
          <a:bodyPr>
            <a:normAutofit fontScale="90000"/>
          </a:bodyPr>
          <a:lstStyle/>
          <a:p>
            <a:r>
              <a:rPr lang="es-HN" b="1" dirty="0" smtClean="0">
                <a:effectLst>
                  <a:outerShdw blurRad="38100" dist="38100" dir="2700000" algn="tl">
                    <a:srgbClr val="000000">
                      <a:alpha val="43137"/>
                    </a:srgbClr>
                  </a:outerShdw>
                </a:effectLst>
              </a:rPr>
              <a:t>Dios Moisés y Aarón ante el Pedernal</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26031" y="1813455"/>
            <a:ext cx="9435569" cy="4500561"/>
          </a:xfrm>
        </p:spPr>
        <p:txBody>
          <a:bodyPr>
            <a:normAutofit fontScale="92500" lnSpcReduction="10000"/>
          </a:bodyPr>
          <a:lstStyle/>
          <a:p>
            <a:pPr algn="just"/>
            <a:r>
              <a:rPr lang="es-HN" sz="3200" b="1" dirty="0" smtClean="0"/>
              <a:t>Números 20:12-13</a:t>
            </a:r>
          </a:p>
          <a:p>
            <a:pPr algn="just"/>
            <a:r>
              <a:rPr lang="es-HN" sz="2800" b="1" baseline="30000" dirty="0"/>
              <a:t>11 </a:t>
            </a:r>
            <a:r>
              <a:rPr lang="es-HN" sz="2800" b="1" dirty="0"/>
              <a:t>Entonces alzó Moisés su mano y golpeó la peña con su vara dos veces; y salieron muchas aguas, y bebió la congregación, y sus bestias.</a:t>
            </a:r>
          </a:p>
          <a:p>
            <a:pPr algn="just"/>
            <a:r>
              <a:rPr lang="es-HN" sz="2800" b="1" baseline="30000" dirty="0"/>
              <a:t>12 </a:t>
            </a:r>
            <a:r>
              <a:rPr lang="es-HN" sz="2800" b="1" dirty="0"/>
              <a:t>Y Jehová dijo a Moisés y a Aarón: Por cuanto no creísteis en mí, para </a:t>
            </a:r>
            <a:r>
              <a:rPr lang="es-HN" sz="2800" b="1" dirty="0">
                <a:solidFill>
                  <a:schemeClr val="accent4">
                    <a:lumMod val="75000"/>
                  </a:schemeClr>
                </a:solidFill>
                <a:effectLst>
                  <a:outerShdw blurRad="38100" dist="38100" dir="2700000" algn="tl">
                    <a:srgbClr val="000000">
                      <a:alpha val="43137"/>
                    </a:srgbClr>
                  </a:outerShdw>
                </a:effectLst>
              </a:rPr>
              <a:t>santificarme</a:t>
            </a:r>
            <a:r>
              <a:rPr lang="es-HN" sz="2800" b="1" dirty="0"/>
              <a:t> delante de los hijos de Israel, por tanto, no meteréis esta congregación en la tierra que les he dado.</a:t>
            </a:r>
          </a:p>
          <a:p>
            <a:pPr algn="just"/>
            <a:r>
              <a:rPr lang="es-HN" sz="2800" b="1" baseline="30000" dirty="0"/>
              <a:t>13 </a:t>
            </a:r>
            <a:r>
              <a:rPr lang="es-HN" sz="2800" b="1" dirty="0"/>
              <a:t>Estas son las aguas de la rencilla,</a:t>
            </a:r>
            <a:r>
              <a:rPr lang="es-HN" sz="2800" b="1" baseline="30000" dirty="0"/>
              <a:t>[</a:t>
            </a:r>
            <a:r>
              <a:rPr lang="es-HN" sz="2800" b="1" baseline="30000" dirty="0">
                <a:hlinkClick r:id="rId2" tooltip="See footnote a"/>
              </a:rPr>
              <a:t>a</a:t>
            </a:r>
            <a:r>
              <a:rPr lang="es-HN" sz="2800" b="1" baseline="30000" dirty="0"/>
              <a:t>]</a:t>
            </a:r>
            <a:r>
              <a:rPr lang="es-HN" sz="2800" b="1" dirty="0"/>
              <a:t> por las cuales contendieron los hijos de Israel con Jehová, y él se </a:t>
            </a:r>
            <a:r>
              <a:rPr lang="es-HN" sz="2800" b="1" dirty="0">
                <a:solidFill>
                  <a:schemeClr val="accent4">
                    <a:lumMod val="75000"/>
                  </a:schemeClr>
                </a:solidFill>
                <a:effectLst>
                  <a:outerShdw blurRad="38100" dist="38100" dir="2700000" algn="tl">
                    <a:srgbClr val="000000">
                      <a:alpha val="43137"/>
                    </a:srgbClr>
                  </a:outerShdw>
                </a:effectLst>
              </a:rPr>
              <a:t>santificó</a:t>
            </a:r>
            <a:r>
              <a:rPr lang="es-HN" sz="2800" b="1" dirty="0"/>
              <a:t> en ellos.</a:t>
            </a:r>
          </a:p>
          <a:p>
            <a:pPr algn="just"/>
            <a:endParaRPr lang="es-HN" dirty="0"/>
          </a:p>
        </p:txBody>
      </p:sp>
    </p:spTree>
    <p:extLst>
      <p:ext uri="{BB962C8B-B14F-4D97-AF65-F5344CB8AC3E}">
        <p14:creationId xmlns:p14="http://schemas.microsoft.com/office/powerpoint/2010/main" val="102976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smtClean="0">
                <a:effectLst>
                  <a:outerShdw blurRad="38100" dist="38100" dir="2700000" algn="tl">
                    <a:srgbClr val="000000">
                      <a:alpha val="43137"/>
                    </a:srgbClr>
                  </a:outerShdw>
                </a:effectLst>
              </a:rPr>
              <a:t>Efectos del Pecado</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95401" y="2556932"/>
            <a:ext cx="8983132" cy="3318936"/>
          </a:xfrm>
        </p:spPr>
        <p:txBody>
          <a:bodyPr/>
          <a:lstStyle/>
          <a:p>
            <a:pPr algn="just"/>
            <a:r>
              <a:rPr lang="es-HN" sz="3200" b="1" dirty="0"/>
              <a:t>El pecado, cualquiera que sea, pero principalmente el pecado cometido ante otras personas, no </a:t>
            </a:r>
            <a:r>
              <a:rPr lang="es-HN" sz="3200" b="1" dirty="0" smtClean="0"/>
              <a:t>sólo </a:t>
            </a:r>
            <a:r>
              <a:rPr lang="es-HN" sz="3200" b="1" dirty="0"/>
              <a:t>atenta contra </a:t>
            </a:r>
            <a:r>
              <a:rPr lang="es-HN" sz="3200" b="1" dirty="0">
                <a:solidFill>
                  <a:schemeClr val="accent4">
                    <a:lumMod val="75000"/>
                  </a:schemeClr>
                </a:solidFill>
                <a:effectLst>
                  <a:outerShdw blurRad="38100" dist="38100" dir="2700000" algn="tl">
                    <a:srgbClr val="000000">
                      <a:alpha val="43137"/>
                    </a:srgbClr>
                  </a:outerShdw>
                </a:effectLst>
              </a:rPr>
              <a:t>la santidad de Dios </a:t>
            </a:r>
            <a:r>
              <a:rPr lang="es-HN" sz="3200" b="1" dirty="0"/>
              <a:t>y trae serias consecuencias al que lo comete, sino que también afecta a las personas que son testigos de ese </a:t>
            </a:r>
            <a:r>
              <a:rPr lang="es-HN" sz="3200" b="1" dirty="0" smtClean="0"/>
              <a:t>pecado.</a:t>
            </a:r>
            <a:endParaRPr lang="es-HN" sz="3200" b="1" dirty="0"/>
          </a:p>
        </p:txBody>
      </p:sp>
    </p:spTree>
    <p:extLst>
      <p:ext uri="{BB962C8B-B14F-4D97-AF65-F5344CB8AC3E}">
        <p14:creationId xmlns:p14="http://schemas.microsoft.com/office/powerpoint/2010/main" val="42580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71513"/>
            <a:ext cx="8957732" cy="1000125"/>
          </a:xfrm>
        </p:spPr>
        <p:txBody>
          <a:bodyPr/>
          <a:lstStyle/>
          <a:p>
            <a:r>
              <a:rPr lang="es-HN" b="1" dirty="0" smtClean="0">
                <a:effectLst>
                  <a:outerShdw blurRad="38100" dist="38100" dir="2700000" algn="tl">
                    <a:srgbClr val="000000">
                      <a:alpha val="43137"/>
                    </a:srgbClr>
                  </a:outerShdw>
                </a:effectLst>
              </a:rPr>
              <a:t>Isaías 35:7-9 (Restauración)</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54580" y="1553105"/>
            <a:ext cx="9598554" cy="4529137"/>
          </a:xfrm>
        </p:spPr>
        <p:txBody>
          <a:bodyPr>
            <a:normAutofit lnSpcReduction="10000"/>
          </a:bodyPr>
          <a:lstStyle/>
          <a:p>
            <a:pPr algn="just"/>
            <a:r>
              <a:rPr lang="es-HN" sz="3000" b="1" baseline="30000" dirty="0"/>
              <a:t>7 </a:t>
            </a:r>
            <a:r>
              <a:rPr lang="es-HN" sz="3000" b="1" dirty="0"/>
              <a:t>El lugar seco se convertirá en estanque, y el sequedal en manaderos de aguas; en la morada de chacales, en su guarida, será lugar de cañas y juncos.</a:t>
            </a:r>
          </a:p>
          <a:p>
            <a:pPr algn="just"/>
            <a:r>
              <a:rPr lang="es-HN" sz="3000" b="1" baseline="30000" dirty="0"/>
              <a:t>8 </a:t>
            </a:r>
            <a:r>
              <a:rPr lang="es-HN" sz="3000" b="1" dirty="0"/>
              <a:t>Y habrá allí calzada y camino, y será llamado </a:t>
            </a:r>
            <a:r>
              <a:rPr lang="es-HN" sz="3000" b="1" dirty="0">
                <a:solidFill>
                  <a:schemeClr val="accent4">
                    <a:lumMod val="75000"/>
                  </a:schemeClr>
                </a:solidFill>
                <a:effectLst>
                  <a:outerShdw blurRad="38100" dist="38100" dir="2700000" algn="tl">
                    <a:srgbClr val="000000">
                      <a:alpha val="43137"/>
                    </a:srgbClr>
                  </a:outerShdw>
                </a:effectLst>
              </a:rPr>
              <a:t>Camino de Santidad</a:t>
            </a:r>
            <a:r>
              <a:rPr lang="es-HN" sz="3000" b="1" dirty="0"/>
              <a:t>; no pasará inmundo por él, sino que él mismo estará con ellos; el que anduviere en este camino, por torpe que sea, no se extraviará.</a:t>
            </a:r>
          </a:p>
          <a:p>
            <a:pPr algn="just"/>
            <a:r>
              <a:rPr lang="es-HN" sz="3000" b="1" baseline="30000" dirty="0"/>
              <a:t>9 </a:t>
            </a:r>
            <a:r>
              <a:rPr lang="es-HN" sz="3000" b="1" dirty="0"/>
              <a:t>No habrá allí león, ni fiera subirá por él, ni allí se hallará, para que caminen los redimidos.</a:t>
            </a:r>
          </a:p>
          <a:p>
            <a:pPr algn="just"/>
            <a:endParaRPr lang="es-HN" sz="3000" b="1" dirty="0"/>
          </a:p>
        </p:txBody>
      </p:sp>
    </p:spTree>
    <p:extLst>
      <p:ext uri="{BB962C8B-B14F-4D97-AF65-F5344CB8AC3E}">
        <p14:creationId xmlns:p14="http://schemas.microsoft.com/office/powerpoint/2010/main" val="188300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8983131" cy="1303867"/>
          </a:xfrm>
        </p:spPr>
        <p:txBody>
          <a:bodyPr/>
          <a:lstStyle/>
          <a:p>
            <a:r>
              <a:rPr lang="es-HN" b="1" dirty="0" smtClean="0">
                <a:effectLst>
                  <a:outerShdw blurRad="38100" dist="38100" dir="2700000" algn="tl">
                    <a:srgbClr val="000000">
                      <a:alpha val="43137"/>
                    </a:srgbClr>
                  </a:outerShdw>
                </a:effectLst>
              </a:rPr>
              <a:t>Nuevo Pacto (Otra Dimensión)</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95401" y="2556932"/>
            <a:ext cx="8983132" cy="3318936"/>
          </a:xfrm>
        </p:spPr>
        <p:txBody>
          <a:bodyPr>
            <a:normAutofit/>
          </a:bodyPr>
          <a:lstStyle/>
          <a:p>
            <a:pPr algn="just"/>
            <a:r>
              <a:rPr lang="es-HN" sz="2800" b="1" dirty="0"/>
              <a:t>La palabra “santo” viene de la palabra griega </a:t>
            </a:r>
            <a:r>
              <a:rPr lang="es-HN" sz="2800" b="1" i="1" dirty="0"/>
              <a:t>“</a:t>
            </a:r>
            <a:r>
              <a:rPr lang="es-HN" sz="2800" b="1" i="1" dirty="0" err="1"/>
              <a:t>hagios</a:t>
            </a:r>
            <a:r>
              <a:rPr lang="es-HN" sz="2800" b="1" i="1" dirty="0"/>
              <a:t>” </a:t>
            </a:r>
            <a:r>
              <a:rPr lang="es-HN" sz="2800" b="1" dirty="0"/>
              <a:t>que significa “consagrado a Dios, santo, sagrado, </a:t>
            </a:r>
            <a:r>
              <a:rPr lang="es-HN" sz="2800" b="1" dirty="0" smtClean="0"/>
              <a:t>piadoso”.</a:t>
            </a:r>
          </a:p>
          <a:p>
            <a:pPr algn="just"/>
            <a:r>
              <a:rPr lang="es-HN" sz="2800" b="1" dirty="0" smtClean="0"/>
              <a:t>Con la muerte y resurrección de nuestro Señor Jesucristo cambia la demanda y la capacidad de ser Santos.</a:t>
            </a:r>
            <a:endParaRPr lang="es-HN" sz="2800" b="1" dirty="0"/>
          </a:p>
        </p:txBody>
      </p:sp>
    </p:spTree>
    <p:extLst>
      <p:ext uri="{BB962C8B-B14F-4D97-AF65-F5344CB8AC3E}">
        <p14:creationId xmlns:p14="http://schemas.microsoft.com/office/powerpoint/2010/main" val="388567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000065" cy="1303867"/>
          </a:xfrm>
        </p:spPr>
        <p:txBody>
          <a:bodyPr/>
          <a:lstStyle/>
          <a:p>
            <a:r>
              <a:rPr lang="es-HN" b="1" dirty="0" smtClean="0">
                <a:effectLst>
                  <a:outerShdw blurRad="38100" dist="38100" dir="2700000" algn="tl">
                    <a:srgbClr val="000000">
                      <a:alpha val="43137"/>
                    </a:srgbClr>
                  </a:outerShdw>
                </a:effectLst>
              </a:rPr>
              <a:t>Los Santos 1 Corintios 1:1-3</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28650" y="2428875"/>
            <a:ext cx="9666817" cy="3771900"/>
          </a:xfrm>
        </p:spPr>
        <p:txBody>
          <a:bodyPr>
            <a:normAutofit lnSpcReduction="10000"/>
          </a:bodyPr>
          <a:lstStyle/>
          <a:p>
            <a:pPr algn="just"/>
            <a:r>
              <a:rPr lang="es-HN" sz="2800" b="1" dirty="0"/>
              <a:t>1  Pablo, llamado a ser apóstol de Jesucristo por la voluntad de Dios, y el hermano </a:t>
            </a:r>
            <a:r>
              <a:rPr lang="es-HN" sz="2800" b="1" dirty="0" err="1"/>
              <a:t>Sóstenes</a:t>
            </a:r>
            <a:r>
              <a:rPr lang="es-HN" sz="2800" b="1" dirty="0"/>
              <a:t>,</a:t>
            </a:r>
          </a:p>
          <a:p>
            <a:pPr algn="just"/>
            <a:r>
              <a:rPr lang="es-HN" sz="2800" b="1" baseline="30000" dirty="0"/>
              <a:t>2 </a:t>
            </a:r>
            <a:r>
              <a:rPr lang="es-HN" sz="2800" b="1" dirty="0"/>
              <a:t>a la iglesia de Dios que está en Corinto, a </a:t>
            </a:r>
            <a:r>
              <a:rPr lang="es-HN" sz="2800" b="1" dirty="0">
                <a:solidFill>
                  <a:schemeClr val="accent4">
                    <a:lumMod val="75000"/>
                  </a:schemeClr>
                </a:solidFill>
                <a:effectLst>
                  <a:outerShdw blurRad="38100" dist="38100" dir="2700000" algn="tl">
                    <a:srgbClr val="000000">
                      <a:alpha val="43137"/>
                    </a:srgbClr>
                  </a:outerShdw>
                </a:effectLst>
              </a:rPr>
              <a:t>los santificados en Cristo Jesús, llamados a ser santos</a:t>
            </a:r>
            <a:r>
              <a:rPr lang="es-HN" sz="2800" b="1" dirty="0"/>
              <a:t> con todos los que en cualquier lugar invocan el nombre de nuestro Señor Jesucristo, Señor de ellos y nuestro:</a:t>
            </a:r>
          </a:p>
          <a:p>
            <a:pPr algn="just"/>
            <a:r>
              <a:rPr lang="es-HN" sz="2800" b="1" baseline="30000" dirty="0"/>
              <a:t>3 </a:t>
            </a:r>
            <a:r>
              <a:rPr lang="es-HN" sz="2800" b="1" dirty="0"/>
              <a:t>Gracia y paz a vosotros, de Dios nuestro Padre y del Señor Jesucristo.</a:t>
            </a:r>
          </a:p>
        </p:txBody>
      </p:sp>
    </p:spTree>
    <p:extLst>
      <p:ext uri="{BB962C8B-B14F-4D97-AF65-F5344CB8AC3E}">
        <p14:creationId xmlns:p14="http://schemas.microsoft.com/office/powerpoint/2010/main" val="221104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smtClean="0">
                <a:effectLst>
                  <a:outerShdw blurRad="38100" dist="38100" dir="2700000" algn="tl">
                    <a:srgbClr val="000000">
                      <a:alpha val="43137"/>
                    </a:srgbClr>
                  </a:outerShdw>
                </a:effectLst>
              </a:rPr>
              <a:t>1 Pedro 1:14-16</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95401" y="2556932"/>
            <a:ext cx="9000066" cy="3318936"/>
          </a:xfrm>
        </p:spPr>
        <p:txBody>
          <a:bodyPr>
            <a:noAutofit/>
          </a:bodyPr>
          <a:lstStyle/>
          <a:p>
            <a:r>
              <a:rPr lang="es-HN" sz="2900" b="1" baseline="30000" dirty="0"/>
              <a:t>14 </a:t>
            </a:r>
            <a:r>
              <a:rPr lang="es-HN" sz="2900" b="1" dirty="0"/>
              <a:t>como hijos obedientes, no os conforméis a los deseos que antes teníais estando en vuestra ignorancia;</a:t>
            </a:r>
          </a:p>
          <a:p>
            <a:r>
              <a:rPr lang="es-HN" sz="2900" b="1" baseline="30000" dirty="0"/>
              <a:t>15 </a:t>
            </a:r>
            <a:r>
              <a:rPr lang="es-HN" sz="2900" b="1" dirty="0"/>
              <a:t>sino, como aquel que os llamó es </a:t>
            </a:r>
            <a:r>
              <a:rPr lang="es-HN" sz="2900" b="1" dirty="0" smtClean="0">
                <a:solidFill>
                  <a:schemeClr val="accent4">
                    <a:lumMod val="75000"/>
                  </a:schemeClr>
                </a:solidFill>
                <a:effectLst>
                  <a:outerShdw blurRad="38100" dist="38100" dir="2700000" algn="tl">
                    <a:srgbClr val="000000">
                      <a:alpha val="43137"/>
                    </a:srgbClr>
                  </a:outerShdw>
                </a:effectLst>
              </a:rPr>
              <a:t>Santo</a:t>
            </a:r>
            <a:r>
              <a:rPr lang="es-HN" sz="2900" b="1" dirty="0">
                <a:solidFill>
                  <a:schemeClr val="accent4">
                    <a:lumMod val="75000"/>
                  </a:schemeClr>
                </a:solidFill>
                <a:effectLst>
                  <a:outerShdw blurRad="38100" dist="38100" dir="2700000" algn="tl">
                    <a:srgbClr val="000000">
                      <a:alpha val="43137"/>
                    </a:srgbClr>
                  </a:outerShdw>
                </a:effectLst>
              </a:rPr>
              <a:t>, sed también vosotros santos</a:t>
            </a:r>
            <a:r>
              <a:rPr lang="es-HN" sz="2900" b="1" dirty="0">
                <a:solidFill>
                  <a:srgbClr val="FF0000"/>
                </a:solidFill>
              </a:rPr>
              <a:t> </a:t>
            </a:r>
            <a:r>
              <a:rPr lang="es-HN" sz="2900" b="1" dirty="0"/>
              <a:t>en toda vuestra manera de vivir;</a:t>
            </a:r>
          </a:p>
          <a:p>
            <a:r>
              <a:rPr lang="es-HN" sz="2900" b="1" baseline="30000" dirty="0"/>
              <a:t>16 </a:t>
            </a:r>
            <a:r>
              <a:rPr lang="es-HN" sz="2900" b="1" dirty="0"/>
              <a:t>porque escrito está: </a:t>
            </a:r>
            <a:r>
              <a:rPr lang="es-HN" sz="2900" b="1" dirty="0">
                <a:solidFill>
                  <a:schemeClr val="accent4">
                    <a:lumMod val="75000"/>
                  </a:schemeClr>
                </a:solidFill>
                <a:effectLst>
                  <a:outerShdw blurRad="38100" dist="38100" dir="2700000" algn="tl">
                    <a:srgbClr val="000000">
                      <a:alpha val="43137"/>
                    </a:srgbClr>
                  </a:outerShdw>
                </a:effectLst>
              </a:rPr>
              <a:t>Sed santos, porque yo soy </a:t>
            </a:r>
            <a:r>
              <a:rPr lang="es-HN" sz="2900" b="1" dirty="0" smtClean="0">
                <a:solidFill>
                  <a:schemeClr val="accent4">
                    <a:lumMod val="75000"/>
                  </a:schemeClr>
                </a:solidFill>
                <a:effectLst>
                  <a:outerShdw blurRad="38100" dist="38100" dir="2700000" algn="tl">
                    <a:srgbClr val="000000">
                      <a:alpha val="43137"/>
                    </a:srgbClr>
                  </a:outerShdw>
                </a:effectLst>
              </a:rPr>
              <a:t>Santo</a:t>
            </a:r>
            <a:r>
              <a:rPr lang="es-HN" sz="2900" b="1" dirty="0">
                <a:solidFill>
                  <a:schemeClr val="accent4">
                    <a:lumMod val="7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4782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128713"/>
            <a:ext cx="9601196" cy="457200"/>
          </a:xfrm>
        </p:spPr>
        <p:txBody>
          <a:bodyPr>
            <a:normAutofit fontScale="90000"/>
          </a:bodyPr>
          <a:lstStyle/>
          <a:p>
            <a:r>
              <a:rPr lang="es-HN" b="1" dirty="0" smtClean="0">
                <a:effectLst>
                  <a:outerShdw blurRad="38100" dist="38100" dir="2700000" algn="tl">
                    <a:srgbClr val="000000">
                      <a:alpha val="43137"/>
                    </a:srgbClr>
                  </a:outerShdw>
                </a:effectLst>
              </a:rPr>
              <a:t>Ap. Rony Chaves </a:t>
            </a:r>
            <a:r>
              <a:rPr lang="es-HN" sz="3100" b="1" dirty="0">
                <a:effectLst>
                  <a:outerShdw blurRad="38100" dist="38100" dir="2700000" algn="tl">
                    <a:srgbClr val="000000">
                      <a:alpha val="43137"/>
                    </a:srgbClr>
                  </a:outerShdw>
                </a:effectLst>
              </a:rPr>
              <a:t>DECLARACIÓN  PROFÉTICA   </a:t>
            </a:r>
            <a:r>
              <a:rPr lang="es-HN" sz="3100" b="1" dirty="0" smtClean="0">
                <a:effectLst>
                  <a:outerShdw blurRad="38100" dist="38100" dir="2700000" algn="tl">
                    <a:srgbClr val="000000">
                      <a:alpha val="43137"/>
                    </a:srgbClr>
                  </a:outerShdw>
                </a:effectLst>
              </a:rPr>
              <a:t>Sábado </a:t>
            </a:r>
            <a:r>
              <a:rPr lang="es-HN" sz="3100" b="1" dirty="0">
                <a:effectLst>
                  <a:outerShdw blurRad="38100" dist="38100" dir="2700000" algn="tl">
                    <a:srgbClr val="000000">
                      <a:alpha val="43137"/>
                    </a:srgbClr>
                  </a:outerShdw>
                </a:effectLst>
              </a:rPr>
              <a:t>1 de Abril </a:t>
            </a:r>
            <a:br>
              <a:rPr lang="es-HN" sz="3100" b="1" dirty="0">
                <a:effectLst>
                  <a:outerShdw blurRad="38100" dist="38100" dir="2700000" algn="tl">
                    <a:srgbClr val="000000">
                      <a:alpha val="43137"/>
                    </a:srgbClr>
                  </a:outerShdw>
                </a:effectLst>
              </a:rPr>
            </a:br>
            <a:endParaRPr lang="es-HN" sz="31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57213" y="1714500"/>
            <a:ext cx="9882187" cy="4500562"/>
          </a:xfrm>
        </p:spPr>
        <p:txBody>
          <a:bodyPr>
            <a:noAutofit/>
          </a:bodyPr>
          <a:lstStyle/>
          <a:p>
            <a:pPr algn="just"/>
            <a:r>
              <a:rPr lang="es-HN" sz="2300" b="1" dirty="0" smtClean="0"/>
              <a:t>EN </a:t>
            </a:r>
            <a:r>
              <a:rPr lang="es-HN" sz="2300" b="1" dirty="0"/>
              <a:t>EL PODER DEL ESPÍRITU  </a:t>
            </a:r>
            <a:r>
              <a:rPr lang="es-HN" sz="2300" b="1" dirty="0" smtClean="0"/>
              <a:t>El </a:t>
            </a:r>
            <a:r>
              <a:rPr lang="es-HN" sz="2300" b="1" dirty="0"/>
              <a:t>mes de Abril  se vislumbra como un mes de muchas batallas, de una lucha tenaz  </a:t>
            </a:r>
            <a:r>
              <a:rPr lang="es-HN" sz="2300" b="1" dirty="0">
                <a:solidFill>
                  <a:schemeClr val="accent4">
                    <a:lumMod val="75000"/>
                  </a:schemeClr>
                </a:solidFill>
              </a:rPr>
              <a:t>en diversos ámbitos del quehacer  político social de nuestros </a:t>
            </a:r>
            <a:r>
              <a:rPr lang="es-HN" sz="2300" b="1" dirty="0" smtClean="0">
                <a:solidFill>
                  <a:schemeClr val="accent4">
                    <a:lumMod val="75000"/>
                  </a:schemeClr>
                </a:solidFill>
              </a:rPr>
              <a:t>pueblos</a:t>
            </a:r>
            <a:r>
              <a:rPr lang="es-HN" sz="2300" b="1" dirty="0" smtClean="0"/>
              <a:t>. Esto </a:t>
            </a:r>
            <a:r>
              <a:rPr lang="es-HN" sz="2300" b="1" dirty="0"/>
              <a:t>no significa que Abril será  un mes de derrotas, sino que  más bien, será un mes con grandes batallas pero de grandes victorias en Cristo </a:t>
            </a:r>
            <a:r>
              <a:rPr lang="es-HN" sz="2300" b="1" dirty="0" smtClean="0"/>
              <a:t>Jesús. ABRIL </a:t>
            </a:r>
            <a:r>
              <a:rPr lang="es-HN" sz="2300" b="1" dirty="0"/>
              <a:t>será un mes para ORAR EN EL PODER DEL ESPÍRITU Y CON DOLORES DE </a:t>
            </a:r>
            <a:r>
              <a:rPr lang="es-HN" sz="2300" b="1" dirty="0" smtClean="0"/>
              <a:t>PARTO. Abril </a:t>
            </a:r>
            <a:r>
              <a:rPr lang="es-HN" sz="2300" b="1" dirty="0"/>
              <a:t>debe ser  un mes en el cual definitivamente debemos CONVOCAR A NUESTRAS FAMILIAS  Y A NUESTRAS CONGREGACIONES A ORAR  por las diferentes naciones de América y por sus diversas necesidades </a:t>
            </a:r>
            <a:r>
              <a:rPr lang="es-HN" sz="2300" b="1" dirty="0" smtClean="0"/>
              <a:t>evidentes. Nuestra </a:t>
            </a:r>
            <a:r>
              <a:rPr lang="es-HN" sz="2300" b="1" dirty="0"/>
              <a:t>oración debe ser agresiva y vigorosa contra las fuerzas de las tinieblas</a:t>
            </a:r>
            <a:r>
              <a:rPr lang="es-HN" sz="2300" b="1" dirty="0" smtClean="0"/>
              <a:t>. NOS </a:t>
            </a:r>
            <a:r>
              <a:rPr lang="es-HN" sz="2300" b="1" dirty="0"/>
              <a:t>LLEGÓ LA HORA DE ORAR DE VERDAD</a:t>
            </a:r>
            <a:r>
              <a:rPr lang="es-HN" sz="2300" b="1" dirty="0" smtClean="0"/>
              <a:t>; Y </a:t>
            </a:r>
            <a:r>
              <a:rPr lang="es-HN" sz="2300" b="1" dirty="0"/>
              <a:t>DEBE COMENZAR A HACERSE DESDE HOY </a:t>
            </a:r>
            <a:r>
              <a:rPr lang="es-HN" sz="2300" b="1" dirty="0" smtClean="0"/>
              <a:t>MISMO .</a:t>
            </a:r>
            <a:endParaRPr lang="es-HN" sz="2300" b="1" dirty="0"/>
          </a:p>
        </p:txBody>
      </p:sp>
    </p:spTree>
    <p:extLst>
      <p:ext uri="{BB962C8B-B14F-4D97-AF65-F5344CB8AC3E}">
        <p14:creationId xmlns:p14="http://schemas.microsoft.com/office/powerpoint/2010/main" val="755805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8940798" cy="1303867"/>
          </a:xfrm>
        </p:spPr>
        <p:txBody>
          <a:bodyPr>
            <a:normAutofit fontScale="90000"/>
          </a:bodyPr>
          <a:lstStyle/>
          <a:p>
            <a:r>
              <a:rPr lang="es-HN" b="1" dirty="0" smtClean="0"/>
              <a:t>Proceso de la Santificación a la Santidad</a:t>
            </a:r>
            <a:endParaRPr lang="es-HN" b="1" dirty="0"/>
          </a:p>
        </p:txBody>
      </p:sp>
      <p:sp>
        <p:nvSpPr>
          <p:cNvPr id="3" name="Marcador de contenido 2"/>
          <p:cNvSpPr>
            <a:spLocks noGrp="1"/>
          </p:cNvSpPr>
          <p:nvPr>
            <p:ph idx="1"/>
          </p:nvPr>
        </p:nvSpPr>
        <p:spPr>
          <a:xfrm>
            <a:off x="1295401" y="2414588"/>
            <a:ext cx="9601196" cy="3771900"/>
          </a:xfrm>
        </p:spPr>
        <p:txBody>
          <a:bodyPr>
            <a:normAutofit lnSpcReduction="10000"/>
          </a:bodyPr>
          <a:lstStyle/>
          <a:p>
            <a:r>
              <a:rPr lang="es-HN" sz="3200" b="1" dirty="0" smtClean="0"/>
              <a:t>Reconocer nuestra necesidad (humildad)</a:t>
            </a:r>
          </a:p>
          <a:p>
            <a:r>
              <a:rPr lang="es-HN" sz="3200" b="1" dirty="0" smtClean="0"/>
              <a:t>Liberación de pecado y de iniquidades</a:t>
            </a:r>
          </a:p>
          <a:p>
            <a:r>
              <a:rPr lang="es-HN" sz="3200" b="1" dirty="0"/>
              <a:t>Sometimiento de la </a:t>
            </a:r>
            <a:r>
              <a:rPr lang="es-HN" sz="3200" b="1" dirty="0" smtClean="0"/>
              <a:t>voluntad personal (quebranto)</a:t>
            </a:r>
          </a:p>
          <a:p>
            <a:r>
              <a:rPr lang="es-HN" sz="3200" b="1" dirty="0" smtClean="0"/>
              <a:t>Confesión de pecado y deseo de cambio</a:t>
            </a:r>
          </a:p>
          <a:p>
            <a:r>
              <a:rPr lang="es-HN" sz="3200" b="1" dirty="0" smtClean="0"/>
              <a:t>Sanidad del rechazo</a:t>
            </a:r>
          </a:p>
          <a:p>
            <a:r>
              <a:rPr lang="es-HN" sz="3200" b="1" dirty="0" smtClean="0"/>
              <a:t>Aceptar la disciplina del Señor</a:t>
            </a:r>
            <a:endParaRPr lang="es-HN" sz="3200" b="1" dirty="0"/>
          </a:p>
          <a:p>
            <a:endParaRPr lang="es-HN" sz="3200" b="1" dirty="0"/>
          </a:p>
        </p:txBody>
      </p:sp>
    </p:spTree>
    <p:extLst>
      <p:ext uri="{BB962C8B-B14F-4D97-AF65-F5344CB8AC3E}">
        <p14:creationId xmlns:p14="http://schemas.microsoft.com/office/powerpoint/2010/main" val="6328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771526"/>
            <a:ext cx="9601196" cy="1185862"/>
          </a:xfrm>
        </p:spPr>
        <p:txBody>
          <a:bodyPr>
            <a:normAutofit fontScale="90000"/>
          </a:bodyPr>
          <a:lstStyle/>
          <a:p>
            <a:r>
              <a:rPr lang="es-HN" b="1" dirty="0" smtClean="0">
                <a:effectLst>
                  <a:outerShdw blurRad="38100" dist="38100" dir="2700000" algn="tl">
                    <a:srgbClr val="000000">
                      <a:alpha val="43137"/>
                    </a:srgbClr>
                  </a:outerShdw>
                </a:effectLst>
              </a:rPr>
              <a:t>Hebreos 12:9-14 </a:t>
            </a:r>
            <a:r>
              <a:rPr lang="es-HN" b="1" dirty="0" smtClean="0">
                <a:effectLst>
                  <a:outerShdw blurRad="38100" dist="38100" dir="2700000" algn="tl">
                    <a:srgbClr val="000000">
                      <a:alpha val="43137"/>
                    </a:srgbClr>
                  </a:outerShdw>
                </a:effectLst>
              </a:rPr>
              <a:t/>
            </a:r>
            <a:br>
              <a:rPr lang="es-HN" b="1" dirty="0" smtClean="0">
                <a:effectLst>
                  <a:outerShdw blurRad="38100" dist="38100" dir="2700000" algn="tl">
                    <a:srgbClr val="000000">
                      <a:alpha val="43137"/>
                    </a:srgbClr>
                  </a:outerShdw>
                </a:effectLst>
              </a:rPr>
            </a:br>
            <a:r>
              <a:rPr lang="es-HN" b="1" dirty="0" smtClean="0">
                <a:effectLst>
                  <a:outerShdw blurRad="38100" dist="38100" dir="2700000" algn="tl">
                    <a:srgbClr val="000000">
                      <a:alpha val="43137"/>
                    </a:srgbClr>
                  </a:outerShdw>
                </a:effectLst>
              </a:rPr>
              <a:t>(</a:t>
            </a:r>
            <a:r>
              <a:rPr lang="es-HN" b="1" dirty="0" smtClean="0">
                <a:effectLst>
                  <a:outerShdw blurRad="38100" dist="38100" dir="2700000" algn="tl">
                    <a:srgbClr val="000000">
                      <a:alpha val="43137"/>
                    </a:srgbClr>
                  </a:outerShdw>
                </a:effectLst>
              </a:rPr>
              <a:t>Objetivo de la Disciplina)</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95401" y="1957388"/>
            <a:ext cx="8983132" cy="3918480"/>
          </a:xfrm>
        </p:spPr>
        <p:txBody>
          <a:bodyPr>
            <a:normAutofit lnSpcReduction="10000"/>
          </a:bodyPr>
          <a:lstStyle/>
          <a:p>
            <a:pPr algn="just"/>
            <a:r>
              <a:rPr lang="es-HN" sz="3000" b="1" baseline="30000" dirty="0"/>
              <a:t>9 </a:t>
            </a:r>
            <a:r>
              <a:rPr lang="es-HN" sz="3000" b="1" dirty="0"/>
              <a:t>Por otra parte, tuvimos a nuestros padres terrenales que nos disciplinaban, y los venerábamos. ¿Por qué no obedeceremos mucho mejor al Padre de los espíritus, y viviremos?</a:t>
            </a:r>
          </a:p>
          <a:p>
            <a:pPr algn="just"/>
            <a:r>
              <a:rPr lang="es-HN" sz="3000" b="1" baseline="30000" dirty="0"/>
              <a:t>10 </a:t>
            </a:r>
            <a:r>
              <a:rPr lang="es-HN" sz="3000" b="1" dirty="0"/>
              <a:t>Y aquéllos, ciertamente por pocos días nos disciplinaban como a ellos les parecía, pero éste para lo que nos es provechoso, </a:t>
            </a:r>
            <a:r>
              <a:rPr lang="es-HN" sz="3000" b="1" dirty="0">
                <a:solidFill>
                  <a:schemeClr val="accent4">
                    <a:lumMod val="75000"/>
                  </a:schemeClr>
                </a:solidFill>
                <a:effectLst>
                  <a:outerShdw blurRad="38100" dist="38100" dir="2700000" algn="tl">
                    <a:srgbClr val="000000">
                      <a:alpha val="43137"/>
                    </a:srgbClr>
                  </a:outerShdw>
                </a:effectLst>
              </a:rPr>
              <a:t>para que participemos de su santidad.</a:t>
            </a:r>
          </a:p>
          <a:p>
            <a:pPr algn="just"/>
            <a:endParaRPr lang="es-HN" dirty="0"/>
          </a:p>
        </p:txBody>
      </p:sp>
    </p:spTree>
    <p:extLst>
      <p:ext uri="{BB962C8B-B14F-4D97-AF65-F5344CB8AC3E}">
        <p14:creationId xmlns:p14="http://schemas.microsoft.com/office/powerpoint/2010/main" val="121383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601663"/>
            <a:ext cx="8983132" cy="4918605"/>
          </a:xfrm>
        </p:spPr>
        <p:txBody>
          <a:bodyPr>
            <a:noAutofit/>
          </a:bodyPr>
          <a:lstStyle/>
          <a:p>
            <a:pPr algn="just"/>
            <a:r>
              <a:rPr lang="es-HN" sz="3000" b="1" baseline="30000" dirty="0"/>
              <a:t>11 </a:t>
            </a:r>
            <a:r>
              <a:rPr lang="es-HN" sz="3000" b="1" dirty="0"/>
              <a:t>Es verdad que ninguna disciplina al presente parece ser causa de gozo, sino de tristeza; pero después da fruto apacible de justicia a los que en ella han sido ejercitados.</a:t>
            </a:r>
          </a:p>
          <a:p>
            <a:pPr algn="just"/>
            <a:r>
              <a:rPr lang="es-HN" sz="3000" b="1" baseline="30000" dirty="0"/>
              <a:t>12 </a:t>
            </a:r>
            <a:r>
              <a:rPr lang="es-HN" sz="3000" b="1" dirty="0"/>
              <a:t>Por lo cual, levantad las manos caídas y las rodillas paralizadas;</a:t>
            </a:r>
          </a:p>
          <a:p>
            <a:pPr algn="just"/>
            <a:r>
              <a:rPr lang="es-HN" sz="3000" b="1" baseline="30000" dirty="0"/>
              <a:t>13 </a:t>
            </a:r>
            <a:r>
              <a:rPr lang="es-HN" sz="3000" b="1" dirty="0"/>
              <a:t>y haced sendas derechas para vuestros pies, para que lo cojo no se salga del camino, sino que sea sanado.</a:t>
            </a:r>
          </a:p>
          <a:p>
            <a:pPr algn="just"/>
            <a:r>
              <a:rPr lang="es-HN" sz="3000" b="1" baseline="30000" dirty="0"/>
              <a:t>14 </a:t>
            </a:r>
            <a:r>
              <a:rPr lang="es-HN" sz="3000" b="1" dirty="0"/>
              <a:t>Seguid la paz con todos, y </a:t>
            </a:r>
            <a:r>
              <a:rPr lang="es-HN" sz="3000" b="1" dirty="0">
                <a:solidFill>
                  <a:schemeClr val="accent4">
                    <a:lumMod val="75000"/>
                  </a:schemeClr>
                </a:solidFill>
                <a:effectLst>
                  <a:outerShdw blurRad="38100" dist="38100" dir="2700000" algn="tl">
                    <a:srgbClr val="000000">
                      <a:alpha val="43137"/>
                    </a:srgbClr>
                  </a:outerShdw>
                </a:effectLst>
              </a:rPr>
              <a:t>la santidad</a:t>
            </a:r>
            <a:r>
              <a:rPr lang="es-HN" sz="3000" b="1" dirty="0"/>
              <a:t>, sin la cual nadie verá al Señor.</a:t>
            </a:r>
          </a:p>
          <a:p>
            <a:pPr algn="just"/>
            <a:endParaRPr lang="es-HN" sz="3000" dirty="0"/>
          </a:p>
        </p:txBody>
      </p:sp>
    </p:spTree>
    <p:extLst>
      <p:ext uri="{BB962C8B-B14F-4D97-AF65-F5344CB8AC3E}">
        <p14:creationId xmlns:p14="http://schemas.microsoft.com/office/powerpoint/2010/main" val="327273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875243"/>
          </a:xfrm>
        </p:spPr>
        <p:txBody>
          <a:bodyPr/>
          <a:lstStyle/>
          <a:p>
            <a:r>
              <a:rPr lang="es-HN" b="1" dirty="0" smtClean="0">
                <a:effectLst>
                  <a:outerShdw blurRad="38100" dist="38100" dir="2700000" algn="tl">
                    <a:srgbClr val="000000">
                      <a:alpha val="43137"/>
                    </a:srgbClr>
                  </a:outerShdw>
                </a:effectLst>
              </a:rPr>
              <a:t>Isaías 57:15</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95401" y="2400300"/>
            <a:ext cx="8957732" cy="3475568"/>
          </a:xfrm>
        </p:spPr>
        <p:txBody>
          <a:bodyPr/>
          <a:lstStyle/>
          <a:p>
            <a:pPr algn="just"/>
            <a:r>
              <a:rPr lang="es-HN" sz="3200" b="1" baseline="30000" dirty="0"/>
              <a:t>5 </a:t>
            </a:r>
            <a:r>
              <a:rPr lang="es-HN" sz="3200" b="1" dirty="0"/>
              <a:t>Porque así dijo el Alto y Sublime, el que habita la eternidad, y </a:t>
            </a:r>
            <a:r>
              <a:rPr lang="es-HN" sz="3200" b="1" dirty="0">
                <a:solidFill>
                  <a:schemeClr val="accent4">
                    <a:lumMod val="75000"/>
                  </a:schemeClr>
                </a:solidFill>
                <a:effectLst>
                  <a:outerShdw blurRad="38100" dist="38100" dir="2700000" algn="tl">
                    <a:srgbClr val="000000">
                      <a:alpha val="43137"/>
                    </a:srgbClr>
                  </a:outerShdw>
                </a:effectLst>
              </a:rPr>
              <a:t>cuyo nombre es el Santo</a:t>
            </a:r>
            <a:r>
              <a:rPr lang="es-HN" sz="3200" b="1" dirty="0"/>
              <a:t>: Yo habito en la altura y la santidad, y con el quebrantado y humilde de espíritu, para hacer vivir el espíritu de los humildes, y para vivificar el corazón de los quebrantados</a:t>
            </a:r>
            <a:r>
              <a:rPr lang="es-HN" dirty="0"/>
              <a:t>.</a:t>
            </a:r>
          </a:p>
        </p:txBody>
      </p:sp>
    </p:spTree>
    <p:extLst>
      <p:ext uri="{BB962C8B-B14F-4D97-AF65-F5344CB8AC3E}">
        <p14:creationId xmlns:p14="http://schemas.microsoft.com/office/powerpoint/2010/main" val="143064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2938" y="700088"/>
            <a:ext cx="9965795" cy="5543549"/>
          </a:xfrm>
        </p:spPr>
        <p:txBody>
          <a:bodyPr>
            <a:normAutofit fontScale="40000" lnSpcReduction="20000"/>
          </a:bodyPr>
          <a:lstStyle/>
          <a:p>
            <a:pPr algn="just"/>
            <a:r>
              <a:rPr lang="es-HN" sz="5900" b="1" dirty="0"/>
              <a:t>Las pruebas y exámenes vendrán desde todas partes; debemos ganarlas </a:t>
            </a:r>
            <a:r>
              <a:rPr lang="es-HN" sz="5900" b="1" dirty="0" smtClean="0"/>
              <a:t>ORANDO. </a:t>
            </a:r>
            <a:r>
              <a:rPr lang="es-HN" sz="5900" b="1" dirty="0"/>
              <a:t>Veremos surgir lo que nos fue anunciado antes en la Palabra</a:t>
            </a:r>
            <a:r>
              <a:rPr lang="es-HN" sz="5900" b="1" dirty="0" smtClean="0"/>
              <a:t>:</a:t>
            </a:r>
            <a:r>
              <a:rPr lang="es-HN" sz="5900" b="1" dirty="0"/>
              <a:t> guerras</a:t>
            </a:r>
            <a:r>
              <a:rPr lang="es-HN" sz="5900" b="1" dirty="0" smtClean="0"/>
              <a:t>, rumores </a:t>
            </a:r>
            <a:r>
              <a:rPr lang="es-HN" sz="5900" b="1" dirty="0"/>
              <a:t>de guerras; pestes e </a:t>
            </a:r>
            <a:r>
              <a:rPr lang="es-HN" sz="5900" b="1" dirty="0" smtClean="0"/>
              <a:t>inundaciones; </a:t>
            </a:r>
            <a:r>
              <a:rPr lang="es-HN" sz="5900" b="1" dirty="0"/>
              <a:t>vendrán más sediciones y terremotos y nuevas actividades </a:t>
            </a:r>
            <a:r>
              <a:rPr lang="es-HN" sz="5900" b="1" dirty="0" smtClean="0"/>
              <a:t>volcánicas. </a:t>
            </a:r>
          </a:p>
          <a:p>
            <a:pPr algn="just"/>
            <a:endParaRPr lang="es-HN" sz="5900" b="1" dirty="0" smtClean="0"/>
          </a:p>
          <a:p>
            <a:pPr algn="just"/>
            <a:r>
              <a:rPr lang="es-HN" sz="5900" b="1" dirty="0" smtClean="0"/>
              <a:t>ES </a:t>
            </a:r>
            <a:r>
              <a:rPr lang="es-HN" sz="5900" b="1" dirty="0"/>
              <a:t>EL TIEMPO PARA QUE LOS INTERCESORES DEL REY SE LEVANTEN EN TODO LUGAR. Llegó la HORA de asumir los Hechos de nuestra Historia con la mayor responsabilidad posible. EL DESTINO DE LAS NACIONES ESTÁ EN LAS MANOS Y EN LAS RODILLAS DE LOS INTERCESORES DE JEHOVÁ. </a:t>
            </a:r>
            <a:endParaRPr lang="es-HN" sz="5900" b="1" dirty="0" smtClean="0"/>
          </a:p>
          <a:p>
            <a:pPr algn="just"/>
            <a:r>
              <a:rPr lang="es-HN" sz="5900" b="1" dirty="0" smtClean="0"/>
              <a:t>ES </a:t>
            </a:r>
            <a:r>
              <a:rPr lang="es-HN" sz="5900" b="1" dirty="0"/>
              <a:t>MUY URGENTE </a:t>
            </a:r>
            <a:r>
              <a:rPr lang="es-HN" sz="5900" b="1" dirty="0" smtClean="0"/>
              <a:t>YA, </a:t>
            </a:r>
            <a:r>
              <a:rPr lang="es-HN" sz="5900" b="1" dirty="0"/>
              <a:t>E IMPOSTERGABLE EL LLAMADO A LA ORACION PARA CADA FAMILIA Y PARA CADA CONGREGACIÓN EN AMÉRICA. </a:t>
            </a:r>
            <a:r>
              <a:rPr lang="es-HN" sz="5900" b="1" dirty="0" smtClean="0"/>
              <a:t> EN </a:t>
            </a:r>
            <a:r>
              <a:rPr lang="es-HN" sz="5900" b="1" dirty="0"/>
              <a:t>ABRIL DEBEMOS CONVOCAR A TODO EL PUEBLO DE DIOS AL AYUNO Y A LA INTERCESIÓN</a:t>
            </a:r>
            <a:r>
              <a:rPr lang="es-HN" sz="5900" b="1" dirty="0" smtClean="0"/>
              <a:t>, PERO </a:t>
            </a:r>
            <a:r>
              <a:rPr lang="es-HN" sz="5900" b="1" dirty="0"/>
              <a:t>"CON  DOLORES DE PARTO". </a:t>
            </a:r>
            <a:endParaRPr lang="es-HN" dirty="0"/>
          </a:p>
        </p:txBody>
      </p:sp>
    </p:spTree>
    <p:extLst>
      <p:ext uri="{BB962C8B-B14F-4D97-AF65-F5344CB8AC3E}">
        <p14:creationId xmlns:p14="http://schemas.microsoft.com/office/powerpoint/2010/main" val="105575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4375" y="700088"/>
            <a:ext cx="9894358" cy="5486400"/>
          </a:xfrm>
        </p:spPr>
        <p:txBody>
          <a:bodyPr/>
          <a:lstStyle/>
          <a:p>
            <a:r>
              <a:rPr lang="es-HN" sz="2800" b="1" dirty="0"/>
              <a:t>Como Profeta de Dios PROFETIZO que nuestras victorias serán proporcionales a nuestra ORACIÓN EN EL PODER DEL </a:t>
            </a:r>
            <a:r>
              <a:rPr lang="es-HN" sz="2800" b="1" dirty="0" smtClean="0"/>
              <a:t>ESPÍRITU. INTERCESORES </a:t>
            </a:r>
            <a:r>
              <a:rPr lang="es-HN" sz="2800" b="1" dirty="0"/>
              <a:t>ES TIEMPO DE CLAMAR A DIOS</a:t>
            </a:r>
            <a:r>
              <a:rPr lang="es-HN" sz="2800" b="1" dirty="0" smtClean="0"/>
              <a:t>, LLAMEMOS </a:t>
            </a:r>
            <a:r>
              <a:rPr lang="es-HN" sz="2800" b="1" dirty="0"/>
              <a:t>A TODOS A ORAR EN TODO LUGAR.</a:t>
            </a:r>
          </a:p>
          <a:p>
            <a:r>
              <a:rPr lang="es-HN" sz="2800" b="1" dirty="0"/>
              <a:t>GUERREROS DE </a:t>
            </a:r>
            <a:r>
              <a:rPr lang="es-HN" sz="2800" b="1" dirty="0" smtClean="0"/>
              <a:t>ORACIÓN, ES </a:t>
            </a:r>
            <a:r>
              <a:rPr lang="es-HN" sz="2800" b="1" dirty="0"/>
              <a:t>TIEMPO DE GEMIR ANTE JEHOVÁ, PERO CON TODO EL CORAZÓN Y EN EL PODER  DEL ESPÍRITU SANTO.</a:t>
            </a:r>
          </a:p>
          <a:p>
            <a:r>
              <a:rPr lang="es-HN" sz="2800" b="1" dirty="0"/>
              <a:t>LEVANTÉMONOS YA A PARIR NUESTRO AVIVAMIENTO CON DOLORES DE PARTO.</a:t>
            </a:r>
          </a:p>
          <a:p>
            <a:pPr marL="0" indent="0">
              <a:buNone/>
            </a:pPr>
            <a:r>
              <a:rPr lang="es-HN" sz="2800" b="1" dirty="0"/>
              <a:t>¡ Amén !</a:t>
            </a:r>
          </a:p>
          <a:p>
            <a:endParaRPr lang="es-HN" dirty="0"/>
          </a:p>
          <a:p>
            <a:endParaRPr lang="es-HN" dirty="0"/>
          </a:p>
        </p:txBody>
      </p:sp>
    </p:spTree>
    <p:extLst>
      <p:ext uri="{BB962C8B-B14F-4D97-AF65-F5344CB8AC3E}">
        <p14:creationId xmlns:p14="http://schemas.microsoft.com/office/powerpoint/2010/main" val="163587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500064"/>
            <a:ext cx="9118598" cy="1828798"/>
          </a:xfrm>
        </p:spPr>
        <p:txBody>
          <a:bodyPr>
            <a:normAutofit/>
          </a:bodyPr>
          <a:lstStyle/>
          <a:p>
            <a:r>
              <a:rPr lang="es-HN" b="1" dirty="0" smtClean="0">
                <a:effectLst>
                  <a:outerShdw blurRad="38100" dist="38100" dir="2700000" algn="tl">
                    <a:srgbClr val="000000">
                      <a:alpha val="43137"/>
                    </a:srgbClr>
                  </a:outerShdw>
                </a:effectLst>
              </a:rPr>
              <a:t>Lo que Dios me ha estado hablando       Isaías 5:20-24</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42939" y="2057400"/>
            <a:ext cx="9771061" cy="4129087"/>
          </a:xfrm>
        </p:spPr>
        <p:txBody>
          <a:bodyPr>
            <a:normAutofit fontScale="85000" lnSpcReduction="20000"/>
          </a:bodyPr>
          <a:lstStyle/>
          <a:p>
            <a:pPr algn="just"/>
            <a:r>
              <a:rPr lang="es-HN" sz="3000" b="1" baseline="30000" dirty="0"/>
              <a:t>20 </a:t>
            </a:r>
            <a:r>
              <a:rPr lang="es-HN" sz="3000" b="1" dirty="0"/>
              <a:t>!!Ay de los que a lo malo dicen bueno, y a lo bueno malo; que hacen de la luz tinieblas, y de las tinieblas luz; que ponen lo amargo por dulce, y lo dulce por </a:t>
            </a:r>
            <a:r>
              <a:rPr lang="es-HN" sz="3000" b="1" dirty="0" smtClean="0"/>
              <a:t>amargo! </a:t>
            </a:r>
            <a:r>
              <a:rPr lang="es-HN" sz="3000" b="1" baseline="30000" dirty="0" smtClean="0"/>
              <a:t>21</a:t>
            </a:r>
            <a:r>
              <a:rPr lang="es-HN" sz="3000" b="1" baseline="30000" dirty="0"/>
              <a:t> </a:t>
            </a:r>
            <a:r>
              <a:rPr lang="es-HN" sz="3000" b="1" dirty="0"/>
              <a:t>!!Ay de los sabios en sus propios ojos, y de los que son prudentes delante de sí </a:t>
            </a:r>
            <a:r>
              <a:rPr lang="es-HN" sz="3000" b="1" dirty="0" smtClean="0"/>
              <a:t>mismos!  </a:t>
            </a:r>
            <a:r>
              <a:rPr lang="es-HN" sz="3000" b="1" baseline="30000" dirty="0" smtClean="0"/>
              <a:t>22</a:t>
            </a:r>
            <a:r>
              <a:rPr lang="es-HN" sz="3000" b="1" baseline="30000" dirty="0"/>
              <a:t> </a:t>
            </a:r>
            <a:r>
              <a:rPr lang="es-HN" sz="3000" b="1" dirty="0"/>
              <a:t>!!Ay de los que son valientes para beber vino, y hombres fuertes para mezclar </a:t>
            </a:r>
            <a:r>
              <a:rPr lang="es-HN" sz="3000" b="1" dirty="0" smtClean="0"/>
              <a:t>bebida; </a:t>
            </a:r>
            <a:r>
              <a:rPr lang="es-HN" sz="3000" b="1" baseline="30000" dirty="0" smtClean="0"/>
              <a:t>23</a:t>
            </a:r>
            <a:r>
              <a:rPr lang="es-HN" sz="3000" b="1" baseline="30000" dirty="0"/>
              <a:t> </a:t>
            </a:r>
            <a:r>
              <a:rPr lang="es-HN" sz="3000" b="1" dirty="0"/>
              <a:t>los que justifican al impío mediante cohecho, y al justo quitan su </a:t>
            </a:r>
            <a:r>
              <a:rPr lang="es-HN" sz="3000" b="1" dirty="0" smtClean="0"/>
              <a:t>derecho! </a:t>
            </a:r>
            <a:r>
              <a:rPr lang="es-HN" sz="3000" b="1" baseline="30000" dirty="0" smtClean="0"/>
              <a:t>24</a:t>
            </a:r>
            <a:r>
              <a:rPr lang="es-HN" sz="3000" b="1" baseline="30000" dirty="0"/>
              <a:t> </a:t>
            </a:r>
            <a:r>
              <a:rPr lang="es-HN" sz="3000" b="1" dirty="0"/>
              <a:t>Por tanto, como la lengua del fuego consume el rastrojo, y la llama devora la paja, así será su raíz como podredumbre, y su flor se desvanecerá como polvo; porque desecharon la ley de Jehová de los ejércitos, y </a:t>
            </a:r>
            <a:r>
              <a:rPr lang="es-HN" sz="3800" b="1" dirty="0"/>
              <a:t>abominaron la palabra del </a:t>
            </a:r>
            <a:r>
              <a:rPr lang="es-HN" sz="3800" b="1" dirty="0">
                <a:solidFill>
                  <a:srgbClr val="FF0000"/>
                </a:solidFill>
              </a:rPr>
              <a:t>Santo </a:t>
            </a:r>
            <a:r>
              <a:rPr lang="es-HN" sz="3800" b="1" dirty="0"/>
              <a:t>de Israel.</a:t>
            </a:r>
          </a:p>
          <a:p>
            <a:pPr algn="just"/>
            <a:endParaRPr lang="es-HN" dirty="0"/>
          </a:p>
        </p:txBody>
      </p:sp>
    </p:spTree>
    <p:extLst>
      <p:ext uri="{BB962C8B-B14F-4D97-AF65-F5344CB8AC3E}">
        <p14:creationId xmlns:p14="http://schemas.microsoft.com/office/powerpoint/2010/main" val="329063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HN" b="1" dirty="0" smtClean="0">
                <a:effectLst>
                  <a:outerShdw blurRad="38100" dist="38100" dir="2700000" algn="tl">
                    <a:srgbClr val="000000">
                      <a:alpha val="43137"/>
                    </a:srgbClr>
                  </a:outerShdw>
                </a:effectLst>
              </a:rPr>
              <a:t>La Santidad de Dios</a:t>
            </a:r>
            <a:endParaRPr lang="es-HN"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normAutofit/>
          </a:bodyPr>
          <a:lstStyle/>
          <a:p>
            <a:r>
              <a:rPr lang="es-HN" sz="2800" b="1" i="1" dirty="0" smtClean="0">
                <a:solidFill>
                  <a:schemeClr val="accent4">
                    <a:lumMod val="75000"/>
                  </a:schemeClr>
                </a:solidFill>
                <a:effectLst>
                  <a:outerShdw blurRad="38100" dist="38100" dir="2700000" algn="tl">
                    <a:srgbClr val="000000">
                      <a:alpha val="43137"/>
                    </a:srgbClr>
                  </a:outerShdw>
                </a:effectLst>
              </a:rPr>
              <a:t>Emma de Sosa</a:t>
            </a:r>
            <a:endParaRPr lang="es-HN" sz="2800" b="1" i="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541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4602" y="888998"/>
            <a:ext cx="9601196" cy="1303867"/>
          </a:xfrm>
        </p:spPr>
        <p:txBody>
          <a:bodyPr/>
          <a:lstStyle/>
          <a:p>
            <a:r>
              <a:rPr lang="es-HN" b="1" dirty="0" smtClean="0">
                <a:effectLst>
                  <a:outerShdw blurRad="38100" dist="38100" dir="2700000" algn="tl">
                    <a:srgbClr val="000000">
                      <a:alpha val="43137"/>
                    </a:srgbClr>
                  </a:outerShdw>
                </a:effectLst>
              </a:rPr>
              <a:t>Salmos 96:9</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728663" y="2400300"/>
            <a:ext cx="9659937" cy="3786188"/>
          </a:xfrm>
        </p:spPr>
        <p:txBody>
          <a:bodyPr>
            <a:noAutofit/>
          </a:bodyPr>
          <a:lstStyle/>
          <a:p>
            <a:r>
              <a:rPr lang="es-HN" sz="3000" b="1" dirty="0"/>
              <a:t>Adorad a Jehová en la hermosura de la </a:t>
            </a:r>
            <a:r>
              <a:rPr lang="es-HN" sz="3000" b="1" dirty="0" smtClean="0"/>
              <a:t>santidad; Temed </a:t>
            </a:r>
            <a:r>
              <a:rPr lang="es-HN" sz="3000" b="1" dirty="0"/>
              <a:t>delante de él, toda la tierra</a:t>
            </a:r>
            <a:r>
              <a:rPr lang="es-HN" sz="3000" b="1" dirty="0" smtClean="0"/>
              <a:t>.</a:t>
            </a:r>
          </a:p>
          <a:p>
            <a:r>
              <a:rPr lang="es-HN" sz="3000" b="1" dirty="0" smtClean="0"/>
              <a:t>----------------------------------------</a:t>
            </a:r>
          </a:p>
          <a:p>
            <a:r>
              <a:rPr lang="es-HN" sz="3000" b="1" dirty="0" smtClean="0"/>
              <a:t>La Adoración se centra en Su Santidad; esto a su vez se relaciona con el Temor a Jehová</a:t>
            </a:r>
          </a:p>
          <a:p>
            <a:r>
              <a:rPr lang="es-HN" sz="3000" b="1" dirty="0"/>
              <a:t>El temor es la respuesta de los hombres a la santidad de Dios. </a:t>
            </a:r>
          </a:p>
        </p:txBody>
      </p:sp>
    </p:spTree>
    <p:extLst>
      <p:ext uri="{BB962C8B-B14F-4D97-AF65-F5344CB8AC3E}">
        <p14:creationId xmlns:p14="http://schemas.microsoft.com/office/powerpoint/2010/main" val="414007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6935" y="1135593"/>
            <a:ext cx="8957731" cy="757237"/>
          </a:xfrm>
        </p:spPr>
        <p:txBody>
          <a:bodyPr>
            <a:normAutofit fontScale="90000"/>
          </a:bodyPr>
          <a:lstStyle/>
          <a:p>
            <a:r>
              <a:rPr lang="es-HN" b="1" dirty="0" smtClean="0">
                <a:effectLst>
                  <a:outerShdw blurRad="38100" dist="38100" dir="2700000" algn="tl">
                    <a:srgbClr val="000000">
                      <a:alpha val="43137"/>
                    </a:srgbClr>
                  </a:outerShdw>
                </a:effectLst>
              </a:rPr>
              <a:t>Dios es </a:t>
            </a:r>
            <a:r>
              <a:rPr lang="es-HN" b="1" dirty="0">
                <a:effectLst>
                  <a:outerShdw blurRad="38100" dist="38100" dir="2700000" algn="tl">
                    <a:srgbClr val="000000">
                      <a:alpha val="43137"/>
                    </a:srgbClr>
                  </a:outerShdw>
                </a:effectLst>
              </a:rPr>
              <a:t>Santo</a:t>
            </a:r>
            <a:br>
              <a:rPr lang="es-HN" b="1" dirty="0">
                <a:effectLst>
                  <a:outerShdw blurRad="38100" dist="38100" dir="2700000" algn="tl">
                    <a:srgbClr val="000000">
                      <a:alpha val="43137"/>
                    </a:srgbClr>
                  </a:outerShdw>
                </a:effectLst>
              </a:rPr>
            </a:br>
            <a:r>
              <a:rPr lang="es-HN" sz="3100" b="1" dirty="0">
                <a:solidFill>
                  <a:schemeClr val="accent4">
                    <a:lumMod val="75000"/>
                  </a:schemeClr>
                </a:solidFill>
                <a:effectLst>
                  <a:outerShdw blurRad="38100" dist="38100" dir="2700000" algn="tl">
                    <a:srgbClr val="000000">
                      <a:alpha val="43137"/>
                    </a:srgbClr>
                  </a:outerShdw>
                </a:effectLst>
              </a:rPr>
              <a:t>Dios es llamado Santo en un sentido </a:t>
            </a:r>
            <a:r>
              <a:rPr lang="es-HN" sz="3100" b="1" dirty="0" smtClean="0">
                <a:solidFill>
                  <a:schemeClr val="accent4">
                    <a:lumMod val="75000"/>
                  </a:schemeClr>
                </a:solidFill>
                <a:effectLst>
                  <a:outerShdw blurRad="38100" dist="38100" dir="2700000" algn="tl">
                    <a:srgbClr val="000000">
                      <a:alpha val="43137"/>
                    </a:srgbClr>
                  </a:outerShdw>
                </a:effectLst>
              </a:rPr>
              <a:t>general (Su Nombre).</a:t>
            </a:r>
            <a:r>
              <a:rPr lang="es-HN" sz="3100" b="1" dirty="0" smtClean="0">
                <a:solidFill>
                  <a:srgbClr val="FF0000"/>
                </a:solidFill>
                <a:effectLst>
                  <a:outerShdw blurRad="38100" dist="38100" dir="2700000" algn="tl">
                    <a:srgbClr val="000000">
                      <a:alpha val="43137"/>
                    </a:srgbClr>
                  </a:outerShdw>
                </a:effectLst>
              </a:rPr>
              <a:t> </a:t>
            </a:r>
            <a:r>
              <a:rPr lang="es-HN" sz="3100" b="1" dirty="0">
                <a:solidFill>
                  <a:srgbClr val="FF0000"/>
                </a:solidFill>
                <a:effectLst>
                  <a:outerShdw blurRad="38100" dist="38100" dir="2700000" algn="tl">
                    <a:srgbClr val="000000">
                      <a:alpha val="43137"/>
                    </a:srgbClr>
                  </a:outerShdw>
                </a:effectLst>
              </a:rPr>
              <a:t/>
            </a:r>
            <a:br>
              <a:rPr lang="es-HN" sz="3100" b="1" dirty="0">
                <a:solidFill>
                  <a:srgbClr val="FF0000"/>
                </a:solidFill>
                <a:effectLst>
                  <a:outerShdw blurRad="38100" dist="38100" dir="2700000" algn="tl">
                    <a:srgbClr val="000000">
                      <a:alpha val="43137"/>
                    </a:srgbClr>
                  </a:outerShdw>
                </a:effectLst>
              </a:rPr>
            </a:br>
            <a:endParaRPr lang="es-HN" sz="3100" b="1"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54050" y="1892830"/>
            <a:ext cx="9776883" cy="4371976"/>
          </a:xfrm>
        </p:spPr>
        <p:txBody>
          <a:bodyPr>
            <a:normAutofit fontScale="85000" lnSpcReduction="10000"/>
          </a:bodyPr>
          <a:lstStyle/>
          <a:p>
            <a:r>
              <a:rPr lang="es-HN" sz="3200" b="1" dirty="0" smtClean="0"/>
              <a:t>La </a:t>
            </a:r>
            <a:r>
              <a:rPr lang="es-HN" sz="3200" b="1" dirty="0"/>
              <a:t>palabra </a:t>
            </a:r>
            <a:r>
              <a:rPr lang="es-HN" sz="3200" b="1" dirty="0" smtClean="0"/>
              <a:t>Santidad se usa </a:t>
            </a:r>
            <a:r>
              <a:rPr lang="es-HN" sz="3200" b="1" dirty="0"/>
              <a:t>como un sinónimo de Su </a:t>
            </a:r>
            <a:r>
              <a:rPr lang="es-HN" sz="3200" b="1" dirty="0" smtClean="0"/>
              <a:t>Deidad.</a:t>
            </a:r>
          </a:p>
          <a:p>
            <a:r>
              <a:rPr lang="es-HN" sz="3200" b="1" dirty="0"/>
              <a:t>L</a:t>
            </a:r>
            <a:r>
              <a:rPr lang="es-HN" sz="3200" b="1" dirty="0" smtClean="0"/>
              <a:t>a </a:t>
            </a:r>
            <a:r>
              <a:rPr lang="es-HN" sz="3200" b="1" dirty="0"/>
              <a:t>palabra </a:t>
            </a:r>
            <a:r>
              <a:rPr lang="es-HN" sz="3200" b="1" i="1" dirty="0"/>
              <a:t>D</a:t>
            </a:r>
            <a:r>
              <a:rPr lang="es-HN" sz="3200" b="1" i="1" dirty="0" smtClean="0"/>
              <a:t>eidad</a:t>
            </a:r>
            <a:r>
              <a:rPr lang="es-HN" sz="3200" b="1" dirty="0"/>
              <a:t> va dirigida a todo lo que es </a:t>
            </a:r>
            <a:r>
              <a:rPr lang="es-HN" sz="3200" b="1" dirty="0" smtClean="0"/>
              <a:t>Dios, o sea: </a:t>
            </a:r>
            <a:endParaRPr lang="es-HN" sz="3200" b="1" dirty="0"/>
          </a:p>
          <a:p>
            <a:r>
              <a:rPr lang="es-HN" sz="3200" b="1" dirty="0" smtClean="0"/>
              <a:t>Su </a:t>
            </a:r>
            <a:r>
              <a:rPr lang="es-HN" sz="3200" b="1" dirty="0"/>
              <a:t>amor es </a:t>
            </a:r>
            <a:r>
              <a:rPr lang="es-HN" sz="3200" b="1" dirty="0" smtClean="0"/>
              <a:t>Santo</a:t>
            </a:r>
          </a:p>
          <a:p>
            <a:r>
              <a:rPr lang="es-HN" sz="3200" b="1" dirty="0" smtClean="0"/>
              <a:t>Su </a:t>
            </a:r>
            <a:r>
              <a:rPr lang="es-HN" sz="3200" b="1" dirty="0"/>
              <a:t>justicia es </a:t>
            </a:r>
            <a:r>
              <a:rPr lang="es-HN" sz="3200" b="1" dirty="0" smtClean="0"/>
              <a:t>Santa</a:t>
            </a:r>
          </a:p>
          <a:p>
            <a:r>
              <a:rPr lang="es-HN" sz="3200" b="1" dirty="0" smtClean="0"/>
              <a:t>Su </a:t>
            </a:r>
            <a:r>
              <a:rPr lang="es-HN" sz="3200" b="1" dirty="0"/>
              <a:t>misericordia es </a:t>
            </a:r>
            <a:r>
              <a:rPr lang="es-HN" sz="3200" b="1" dirty="0" smtClean="0"/>
              <a:t>Santa</a:t>
            </a:r>
          </a:p>
          <a:p>
            <a:r>
              <a:rPr lang="es-HN" sz="3200" b="1" dirty="0" smtClean="0"/>
              <a:t>Su </a:t>
            </a:r>
            <a:r>
              <a:rPr lang="es-HN" sz="3200" b="1" dirty="0"/>
              <a:t>conocimiento es </a:t>
            </a:r>
            <a:r>
              <a:rPr lang="es-HN" sz="3200" b="1" dirty="0" smtClean="0"/>
              <a:t>Santo </a:t>
            </a:r>
          </a:p>
          <a:p>
            <a:r>
              <a:rPr lang="es-HN" sz="3200" b="1" dirty="0" smtClean="0"/>
              <a:t>Su Espíritu </a:t>
            </a:r>
            <a:r>
              <a:rPr lang="es-HN" sz="3200" b="1" dirty="0"/>
              <a:t>es </a:t>
            </a:r>
            <a:r>
              <a:rPr lang="es-HN" sz="3200" b="1" dirty="0" smtClean="0"/>
              <a:t>“Santo”.</a:t>
            </a:r>
            <a:endParaRPr lang="es-HN" sz="3200" b="1" dirty="0"/>
          </a:p>
        </p:txBody>
      </p:sp>
    </p:spTree>
    <p:extLst>
      <p:ext uri="{BB962C8B-B14F-4D97-AF65-F5344CB8AC3E}">
        <p14:creationId xmlns:p14="http://schemas.microsoft.com/office/powerpoint/2010/main" val="332399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728664"/>
            <a:ext cx="9601196" cy="1200149"/>
          </a:xfrm>
        </p:spPr>
        <p:txBody>
          <a:bodyPr/>
          <a:lstStyle/>
          <a:p>
            <a:r>
              <a:rPr lang="es-HN" b="1" dirty="0" smtClean="0">
                <a:effectLst>
                  <a:outerShdw blurRad="38100" dist="38100" dir="2700000" algn="tl">
                    <a:srgbClr val="000000">
                      <a:alpha val="43137"/>
                    </a:srgbClr>
                  </a:outerShdw>
                </a:effectLst>
              </a:rPr>
              <a:t>Éxodo 19:5 - 7</a:t>
            </a:r>
            <a:endParaRPr lang="es-HN"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71500" y="1928813"/>
            <a:ext cx="9850967" cy="4314825"/>
          </a:xfrm>
        </p:spPr>
        <p:txBody>
          <a:bodyPr/>
          <a:lstStyle/>
          <a:p>
            <a:pPr algn="just"/>
            <a:r>
              <a:rPr lang="es-HN" sz="2800" b="1" baseline="30000" dirty="0"/>
              <a:t>5 </a:t>
            </a:r>
            <a:r>
              <a:rPr lang="es-HN" sz="2800" b="1" dirty="0"/>
              <a:t>Ahora, pues, si diereis oído a mi voz, y guardareis mi pacto, vosotros seréis mi especial tesoro sobre todos los pueblos; porque mía es toda la tierra.</a:t>
            </a:r>
          </a:p>
          <a:p>
            <a:pPr algn="just"/>
            <a:r>
              <a:rPr lang="es-HN" sz="2800" b="1" baseline="30000" dirty="0"/>
              <a:t>6 </a:t>
            </a:r>
            <a:r>
              <a:rPr lang="es-HN" sz="2800" b="1" dirty="0"/>
              <a:t>Y vosotros me seréis un reino de sacerdotes, </a:t>
            </a:r>
            <a:r>
              <a:rPr lang="es-HN" sz="2800" b="1" dirty="0">
                <a:solidFill>
                  <a:schemeClr val="accent4">
                    <a:lumMod val="75000"/>
                  </a:schemeClr>
                </a:solidFill>
                <a:effectLst>
                  <a:outerShdw blurRad="38100" dist="38100" dir="2700000" algn="tl">
                    <a:srgbClr val="000000">
                      <a:alpha val="43137"/>
                    </a:srgbClr>
                  </a:outerShdw>
                </a:effectLst>
              </a:rPr>
              <a:t>y gente santa.</a:t>
            </a:r>
            <a:r>
              <a:rPr lang="es-HN" sz="2800" b="1" dirty="0"/>
              <a:t> Estas son las palabras que dirás a los hijos de Israel.</a:t>
            </a:r>
          </a:p>
          <a:p>
            <a:pPr algn="just"/>
            <a:r>
              <a:rPr lang="es-HN" sz="2800" b="1" baseline="30000" dirty="0"/>
              <a:t>7 </a:t>
            </a:r>
            <a:r>
              <a:rPr lang="es-HN" sz="2800" b="1" dirty="0"/>
              <a:t>Entonces vino Moisés, y llamó a los ancianos del pueblo, y expuso en presencia de ellos todas estas palabras que Jehová le había mandado.</a:t>
            </a:r>
          </a:p>
          <a:p>
            <a:pPr marL="0" indent="0" algn="just">
              <a:buNone/>
            </a:pPr>
            <a:endParaRPr lang="es-HN" b="1" dirty="0"/>
          </a:p>
        </p:txBody>
      </p:sp>
    </p:spTree>
    <p:extLst>
      <p:ext uri="{BB962C8B-B14F-4D97-AF65-F5344CB8AC3E}">
        <p14:creationId xmlns:p14="http://schemas.microsoft.com/office/powerpoint/2010/main" val="15071445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263</TotalTime>
  <Words>390</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Orgánico</vt:lpstr>
      <vt:lpstr>PowerPoint Presentation</vt:lpstr>
      <vt:lpstr>Ap. Rony Chaves DECLARACIÓN  PROFÉTICA   Sábado 1 de Abril  </vt:lpstr>
      <vt:lpstr>PowerPoint Presentation</vt:lpstr>
      <vt:lpstr>PowerPoint Presentation</vt:lpstr>
      <vt:lpstr>Lo que Dios me ha estado hablando       Isaías 5:20-24</vt:lpstr>
      <vt:lpstr>La Santidad de Dios</vt:lpstr>
      <vt:lpstr>Salmos 96:9</vt:lpstr>
      <vt:lpstr>Dios es Santo Dios es llamado Santo en un sentido general (Su Nombre).  </vt:lpstr>
      <vt:lpstr>Éxodo 19:5 - 7</vt:lpstr>
      <vt:lpstr>Sacerdote (Éxodo 28:36-38)</vt:lpstr>
      <vt:lpstr>Deuteronomio 26: 18-19</vt:lpstr>
      <vt:lpstr>El Profeta Isaías  Isaías 6:1-8</vt:lpstr>
      <vt:lpstr>PowerPoint Presentation</vt:lpstr>
      <vt:lpstr>Dios Moisés y Aarón ante el Pedernal</vt:lpstr>
      <vt:lpstr>Efectos del Pecado</vt:lpstr>
      <vt:lpstr>Isaías 35:7-9 (Restauración)</vt:lpstr>
      <vt:lpstr>Nuevo Pacto (Otra Dimensión)</vt:lpstr>
      <vt:lpstr>Los Santos 1 Corintios 1:1-3</vt:lpstr>
      <vt:lpstr>1 Pedro 1:14-16</vt:lpstr>
      <vt:lpstr>Proceso de la Santificación a la Santidad</vt:lpstr>
      <vt:lpstr>Hebreos 12:9-14  (Objetivo de la Disciplina)</vt:lpstr>
      <vt:lpstr>PowerPoint Presentation</vt:lpstr>
      <vt:lpstr>Isaías 57:15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Santidad de Dios</dc:title>
  <dc:creator>Emma de Sosa</dc:creator>
  <cp:lastModifiedBy>Roger</cp:lastModifiedBy>
  <cp:revision>23</cp:revision>
  <dcterms:created xsi:type="dcterms:W3CDTF">2017-04-02T00:05:39Z</dcterms:created>
  <dcterms:modified xsi:type="dcterms:W3CDTF">2017-04-02T14:21:40Z</dcterms:modified>
</cp:coreProperties>
</file>